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4" r:id="rId1"/>
    <p:sldMasterId id="2147483693" r:id="rId2"/>
  </p:sldMasterIdLst>
  <p:notesMasterIdLst>
    <p:notesMasterId r:id="rId12"/>
  </p:notesMasterIdLst>
  <p:sldIdLst>
    <p:sldId id="257" r:id="rId3"/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</p:sldIdLst>
  <p:sldSz cx="9144000" cy="5143500" type="screen16x9"/>
  <p:notesSz cx="6858000" cy="9144000"/>
  <p:custDataLst>
    <p:tags r:id="rId13"/>
  </p:custDataLst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042E"/>
    <a:srgbClr val="DC0814"/>
    <a:srgbClr val="E2AD78"/>
    <a:srgbClr val="D47E8C"/>
    <a:srgbClr val="C95B6D"/>
    <a:srgbClr val="D64242"/>
    <a:srgbClr val="D13B56"/>
    <a:srgbClr val="920000"/>
    <a:srgbClr val="55983A"/>
    <a:srgbClr val="896F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04" autoAdjust="0"/>
  </p:normalViewPr>
  <p:slideViewPr>
    <p:cSldViewPr snapToGrid="0">
      <p:cViewPr varScale="1">
        <p:scale>
          <a:sx n="136" d="100"/>
          <a:sy n="136" d="100"/>
        </p:scale>
        <p:origin x="9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2E50C-DBD1-4A61-B40F-E0BFE4CDFA2E}" type="datetimeFigureOut">
              <a:rPr lang="fr-FR" smtClean="0"/>
              <a:t>22/05/2026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425A6-5353-44E0-8AE8-CE386C6BAD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626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425A6-5353-44E0-8AE8-CE386C6BAD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8716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6346" y="1341340"/>
            <a:ext cx="6270922" cy="1573670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09930" y="2967210"/>
            <a:ext cx="5123755" cy="8146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725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Modifier le texte des sous-titres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4840039"/>
            <a:ext cx="1205958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4840039"/>
            <a:ext cx="5267533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64644" y="558352"/>
            <a:ext cx="8005588" cy="4012253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2032000"/>
              <a:ext cx="3275013" cy="4062140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rgbClr val="DC0814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rgbClr val="DC0814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28907" y="4071409"/>
            <a:ext cx="685800" cy="685800"/>
          </a:xfrm>
          <a:prstGeom prst="rect">
            <a:avLst/>
          </a:prstGeom>
        </p:spPr>
      </p:pic>
      <p:pic>
        <p:nvPicPr>
          <p:cNvPr id="12" name="Espace réservé du contenu 3"/>
          <p:cNvPicPr>
            <a:picLocks noChangeAspect="1"/>
          </p:cNvPicPr>
          <p:nvPr/>
        </p:nvPicPr>
        <p:blipFill>
          <a:blip r:embed="rId3">
            <a:lum bright="70000" contrast="-70000"/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727194" y="173686"/>
            <a:ext cx="1272590" cy="1273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29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1C4DC37-D636-FEC9-658F-B938DC684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189" y="1387743"/>
            <a:ext cx="8151470" cy="363193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45DC1-8F0D-80A0-8A3F-5D5801844B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43150" y="141685"/>
            <a:ext cx="5828699" cy="228719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000"/>
            </a:lvl1pPr>
          </a:lstStyle>
          <a:p>
            <a:pPr lvl="0"/>
            <a:r>
              <a:rPr lang="fr-FR" altLang="fr-FR" noProof="0"/>
              <a:t>Modifiez le style du titre</a:t>
            </a:r>
            <a:endParaRPr lang="fr-FR" altLang="fr-FR" noProof="0" dirty="0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43EF88E-8536-6792-E6CB-4BAA880957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17959" y="4079081"/>
            <a:ext cx="4953890" cy="781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 typeface="Wingdings" pitchFamily="2" charset="2"/>
              <a:buNone/>
              <a:defRPr sz="1500" b="1">
                <a:solidFill>
                  <a:srgbClr val="B2B2B2"/>
                </a:solidFill>
              </a:defRPr>
            </a:lvl1pPr>
          </a:lstStyle>
          <a:p>
            <a:pPr lvl="0"/>
            <a:r>
              <a:rPr lang="fr-FR" altLang="fr-FR" noProof="0"/>
              <a:t>Modifiez le style des sous-titres du masque</a:t>
            </a:r>
            <a:endParaRPr lang="fr-FR" altLang="fr-FR" noProof="0" dirty="0"/>
          </a:p>
        </p:txBody>
      </p:sp>
    </p:spTree>
    <p:extLst>
      <p:ext uri="{BB962C8B-B14F-4D97-AF65-F5344CB8AC3E}">
        <p14:creationId xmlns:p14="http://schemas.microsoft.com/office/powerpoint/2010/main" val="3426372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0174" y="4840039"/>
            <a:ext cx="4153625" cy="3034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7555" y="4840039"/>
            <a:ext cx="707438" cy="303461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92C41D-0DD3-1946-3753-0170596E37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80133" y="4305970"/>
            <a:ext cx="685800" cy="6858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58FF9A-BC0D-3C90-221F-EB920A127A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1728259"/>
            <a:ext cx="7200900" cy="2686050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02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44873"/>
            <a:ext cx="3332988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1755648"/>
            <a:ext cx="3332988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6AEBCB-9565-95CB-46FE-F050511483E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028700" y="2478904"/>
            <a:ext cx="3332988" cy="1921646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9CF9ED-219F-F280-00FC-C440FCA86BC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93761" y="2478904"/>
            <a:ext cx="3332988" cy="1921646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3BF43-5001-A22F-64A7-1A47BCA7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987" y="4840039"/>
            <a:ext cx="903429" cy="303461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EAB663F-075E-480A-6974-84955850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0174" y="4840039"/>
            <a:ext cx="4153625" cy="3034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2448889-66EB-AF5F-3797-1AAC6873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555" y="4840039"/>
            <a:ext cx="707438" cy="303461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944EDB3-BBCA-3A52-A725-18C4FD8C9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80133" y="430597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837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66DC0-F1DF-8289-B94E-B31C80639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925436"/>
            <a:ext cx="2949178" cy="8024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dirty="0"/>
              <a:t>Modifiez le texte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70D24D67-1935-BE34-0E40-7E07CE5D7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0537" y="925437"/>
            <a:ext cx="4001234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F72F1419-14CA-F824-8A6A-3D2170D4F8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42988" y="1860605"/>
            <a:ext cx="2949178" cy="2726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40189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rgbClr val="DC0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925" y="514350"/>
            <a:ext cx="2891790" cy="1618413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42925" y="2142258"/>
            <a:ext cx="2891790" cy="22582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2">
            <a:lum bright="70000" contrast="-70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240889" y="91174"/>
            <a:ext cx="1771683" cy="177255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4A7E6D-ACE3-0797-0442-4475AA562B4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77586" y="514350"/>
            <a:ext cx="3931988" cy="3886200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908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2">
            <a:lum bright="70000" contrast="-70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240889" y="91174"/>
            <a:ext cx="1771683" cy="177255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2B5618F-F2E2-B3EF-F2B3-9BECBD2D0FA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77586" y="514350"/>
            <a:ext cx="3931988" cy="3886200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D9D6E82B-6DBA-416A-49B3-0251499B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287741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8192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9DB50D-1898-841B-4B82-62CE771D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987" y="4840039"/>
            <a:ext cx="903429" cy="303461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713492-8589-2E2A-528E-F2A6DD20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0174" y="4840039"/>
            <a:ext cx="4153625" cy="3034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33401C-9A32-4960-ED21-9B9B6D23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555" y="4840039"/>
            <a:ext cx="707438" cy="303461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7BB025-E303-4F98-669A-60DE8E826F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80133" y="430597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8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44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36346" y="1341340"/>
            <a:ext cx="6270922" cy="1573670"/>
          </a:xfrm>
        </p:spPr>
        <p:txBody>
          <a:bodyPr anchor="b">
            <a:noAutofit/>
          </a:bodyPr>
          <a:lstStyle>
            <a:lvl1pPr algn="ctr">
              <a:defRPr sz="54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009930" y="2967210"/>
            <a:ext cx="5123755" cy="8146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725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Modifier le texte des sous-titres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4644" y="4840039"/>
            <a:ext cx="1205958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38041" y="4840039"/>
            <a:ext cx="5267533" cy="303461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73012" y="4840039"/>
            <a:ext cx="1197219" cy="30346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64644" y="558352"/>
            <a:ext cx="8005588" cy="4012253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2032000"/>
              <a:ext cx="3275013" cy="4062140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rgbClr val="DC0814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rgbClr val="DC0814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pic>
        <p:nvPicPr>
          <p:cNvPr id="10" name="Image 9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228907" y="4071409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152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A1C4DC37-D636-FEC9-658F-B938DC684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189" y="1387743"/>
            <a:ext cx="8151470" cy="363193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45DC1-8F0D-80A0-8A3F-5D5801844B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43150" y="141685"/>
            <a:ext cx="5828699" cy="228719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3000"/>
            </a:lvl1pPr>
          </a:lstStyle>
          <a:p>
            <a:pPr lvl="0"/>
            <a:r>
              <a:rPr lang="fr-FR" altLang="fr-FR" noProof="0" dirty="0"/>
              <a:t>Modifiez le style du titre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43EF88E-8536-6792-E6CB-4BAA880957E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217959" y="4079081"/>
            <a:ext cx="4953890" cy="78105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 typeface="Wingdings" pitchFamily="2" charset="2"/>
              <a:buNone/>
              <a:defRPr sz="1500" b="1">
                <a:solidFill>
                  <a:srgbClr val="B2B2B2"/>
                </a:solidFill>
              </a:defRPr>
            </a:lvl1pPr>
          </a:lstStyle>
          <a:p>
            <a:pPr lvl="0"/>
            <a:r>
              <a:rPr lang="fr-FR" altLang="fr-FR" noProof="0" dirty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759800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0174" y="4840039"/>
            <a:ext cx="4153625" cy="3034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47555" y="4840039"/>
            <a:ext cx="707438" cy="303461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792C41D-0DD3-1946-3753-0170596E37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80133" y="4305970"/>
            <a:ext cx="685800" cy="6858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C58FF9A-BC0D-3C90-221F-EB920A127A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8700" y="1728259"/>
            <a:ext cx="7200900" cy="2686050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45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8700" y="1744873"/>
            <a:ext cx="3332988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93761" y="1755648"/>
            <a:ext cx="3332988" cy="61793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2250" b="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56AEBCB-9565-95CB-46FE-F050511483E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028700" y="2478904"/>
            <a:ext cx="3332988" cy="1921646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9CF9ED-219F-F280-00FC-C440FCA86BC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93761" y="2478904"/>
            <a:ext cx="3332988" cy="1921646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3BF43-5001-A22F-64A7-1A47BCA75C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987" y="4840039"/>
            <a:ext cx="903429" cy="303461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EAB663F-075E-480A-6974-849558500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0174" y="4840039"/>
            <a:ext cx="4153625" cy="3034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2448889-66EB-AF5F-3797-1AAC6873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555" y="4840039"/>
            <a:ext cx="707438" cy="303461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F944EDB3-BBCA-3A52-A725-18C4FD8C9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80133" y="430597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08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6066DC0-F1DF-8289-B94E-B31C80639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2988" y="925436"/>
            <a:ext cx="2949178" cy="80248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dirty="0"/>
              <a:t>Modifiez le texte </a:t>
            </a:r>
            <a:br>
              <a:rPr lang="fr-FR" dirty="0"/>
            </a:br>
            <a:r>
              <a:rPr lang="fr-FR" dirty="0"/>
              <a:t>du titre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70D24D67-1935-BE34-0E40-7E07CE5D7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300537" y="925437"/>
            <a:ext cx="4001234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 dirty="0"/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F72F1419-14CA-F824-8A6A-3D2170D4F88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042988" y="1860605"/>
            <a:ext cx="2949178" cy="272600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88864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282"/>
            <a:ext cx="3977640" cy="5143218"/>
          </a:xfrm>
          <a:prstGeom prst="rect">
            <a:avLst/>
          </a:prstGeom>
          <a:solidFill>
            <a:srgbClr val="DC0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2925" y="514350"/>
            <a:ext cx="2891790" cy="1618413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texte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42925" y="2142258"/>
            <a:ext cx="2891790" cy="22582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125"/>
              </a:spcAft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dirty="0"/>
              <a:t>Cliquez pour modifier le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2925" y="4840039"/>
            <a:ext cx="90342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54459" y="4840039"/>
            <a:ext cx="1780256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2">
            <a:lum bright="70000" contrast="-70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240889" y="91174"/>
            <a:ext cx="1771683" cy="177255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4A7E6D-ACE3-0797-0442-4475AA562B4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77586" y="514350"/>
            <a:ext cx="3931988" cy="3886200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8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2355" y="4840039"/>
            <a:ext cx="1197219" cy="3034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2">
            <a:lum bright="70000" contrast="-70000"/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240889" y="91174"/>
            <a:ext cx="1771683" cy="177255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2B5618F-F2E2-B3EF-F2B3-9BECBD2D0FA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677586" y="514350"/>
            <a:ext cx="3931988" cy="3886200"/>
          </a:xfrm>
          <a:prstGeom prst="rect">
            <a:avLst/>
          </a:prstGeom>
        </p:spPr>
        <p:txBody>
          <a:bodyPr/>
          <a:lstStyle>
            <a:lvl1pPr marL="288036" indent="-288036">
              <a:buFont typeface="Police système Courant"/>
              <a:buChar char="■"/>
              <a:defRPr b="1">
                <a:solidFill>
                  <a:srgbClr val="DC0814"/>
                </a:solidFill>
              </a:defRPr>
            </a:lvl1pPr>
            <a:lvl2pPr marL="654939" indent="-257175">
              <a:buClr>
                <a:srgbClr val="C00000"/>
              </a:buClr>
              <a:buFont typeface="Police système Courant"/>
              <a:buChar char="●"/>
              <a:defRPr i="0"/>
            </a:lvl2pPr>
            <a:lvl3pPr marL="954977" indent="-214313">
              <a:buClr>
                <a:srgbClr val="C00000"/>
              </a:buClr>
              <a:buFont typeface="Arial" panose="020B0604020202020204" pitchFamily="34" charset="0"/>
              <a:buChar char="•"/>
              <a:defRPr sz="1200" i="0"/>
            </a:lvl3pPr>
            <a:lvl4pPr marL="1297877" indent="-214313">
              <a:buClr>
                <a:srgbClr val="C00000"/>
              </a:buClr>
              <a:buFont typeface="Police système Courant"/>
              <a:buChar char="‣"/>
              <a:defRPr sz="1125" i="0" baseline="0"/>
            </a:lvl4pPr>
            <a:lvl5pPr marL="1426464" indent="0">
              <a:buClr>
                <a:srgbClr val="C00000"/>
              </a:buClr>
              <a:buFontTx/>
              <a:buNone/>
              <a:defRPr sz="1050" i="0"/>
            </a:lvl5pPr>
          </a:lstStyle>
          <a:p>
            <a:pPr lvl="0"/>
            <a:r>
              <a:rPr lang="fr-FR" dirty="0"/>
              <a:t>Premier niveau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D9D6E82B-6DBA-416A-49B3-0251499BB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4287741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87241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E9DB50D-1898-841B-4B82-62CE771D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42987" y="4840039"/>
            <a:ext cx="903429" cy="303461"/>
          </a:xfrm>
        </p:spPr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1713492-8589-2E2A-528E-F2A6DD208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70174" y="4840039"/>
            <a:ext cx="4153625" cy="30346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233401C-9A32-4960-ED21-9B9B6D23B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47555" y="4840039"/>
            <a:ext cx="707438" cy="303461"/>
          </a:xfrm>
        </p:spPr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57BB025-E303-4F98-669A-60DE8E826F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80133" y="430597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712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5/22/2026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505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w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wmf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4840039"/>
            <a:ext cx="90342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4840039"/>
            <a:ext cx="4710623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4840039"/>
            <a:ext cx="119721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1" y="0"/>
            <a:ext cx="530021" cy="5143500"/>
          </a:xfrm>
          <a:prstGeom prst="rect">
            <a:avLst/>
          </a:prstGeom>
          <a:solidFill>
            <a:srgbClr val="DC08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Espace réservé du contenu 3"/>
          <p:cNvPicPr>
            <a:picLocks noChangeAspect="1"/>
          </p:cNvPicPr>
          <p:nvPr/>
        </p:nvPicPr>
        <p:blipFill>
          <a:blip r:embed="rId11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286987" y="210932"/>
            <a:ext cx="1771683" cy="177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2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92" r:id="rId2"/>
    <p:sldLayoutId id="2147483676" r:id="rId3"/>
    <p:sldLayoutId id="2147483677" r:id="rId4"/>
    <p:sldLayoutId id="2147483682" r:id="rId5"/>
    <p:sldLayoutId id="2147483680" r:id="rId6"/>
    <p:sldLayoutId id="2147483681" r:id="rId7"/>
    <p:sldLayoutId id="2147483679" r:id="rId8"/>
    <p:sldLayoutId id="2147483678" r:id="rId9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026" userDrawn="1">
          <p15:clr>
            <a:srgbClr val="F26B43"/>
          </p15:clr>
        </p15:guide>
        <p15:guide id="4" orient="horz" pos="1080" userDrawn="1">
          <p15:clr>
            <a:srgbClr val="F26B43"/>
          </p15:clr>
        </p15:guide>
        <p15:guide id="6" orient="horz" pos="2772" userDrawn="1">
          <p15:clr>
            <a:srgbClr val="F26B43"/>
          </p15:clr>
        </p15:guide>
        <p15:guide id="7" orient="horz" pos="324" userDrawn="1">
          <p15:clr>
            <a:srgbClr val="F26B43"/>
          </p15:clr>
        </p15:guide>
        <p15:guide id="8" orient="horz" pos="1134" userDrawn="1">
          <p15:clr>
            <a:srgbClr val="F26B43"/>
          </p15:clr>
        </p15:guide>
        <p15:guide id="9" pos="5184" userDrawn="1">
          <p15:clr>
            <a:srgbClr val="F26B43"/>
          </p15:clr>
        </p15:guide>
        <p15:guide id="10" pos="702" userDrawn="1">
          <p15:clr>
            <a:srgbClr val="F26B43"/>
          </p15:clr>
        </p15:guide>
        <p15:guide id="11" pos="6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8700" y="514350"/>
            <a:ext cx="7200900" cy="111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42987" y="4840039"/>
            <a:ext cx="90342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5/22/2026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70173" y="4840039"/>
            <a:ext cx="4710623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552" y="4840039"/>
            <a:ext cx="1197219" cy="3034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‹N°›</a:t>
            </a:fld>
            <a:endParaRPr lang="en-US" dirty="0"/>
          </a:p>
        </p:txBody>
      </p:sp>
      <p:pic>
        <p:nvPicPr>
          <p:cNvPr id="10" name="Espace réservé du contenu 3"/>
          <p:cNvPicPr>
            <a:picLocks noChangeAspect="1"/>
          </p:cNvPicPr>
          <p:nvPr userDrawn="1"/>
        </p:nvPicPr>
        <p:blipFill>
          <a:blip r:embed="rId11">
            <a:lum bright="70000" contrast="-70000"/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67">
            <a:off x="7286987" y="210932"/>
            <a:ext cx="1771683" cy="1772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424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txStyles>
    <p:titleStyle>
      <a:lvl1pPr algn="l" defTabSz="685800" rtl="0" eaLnBrk="1" latinLnBrk="0" hangingPunct="1">
        <a:lnSpc>
          <a:spcPct val="89000"/>
        </a:lnSpc>
        <a:spcBef>
          <a:spcPct val="0"/>
        </a:spcBef>
        <a:buNone/>
        <a:defRPr sz="33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8036" indent="-288036" algn="l" defTabSz="685800" rtl="0" eaLnBrk="1" latinLnBrk="0" hangingPunct="1">
        <a:lnSpc>
          <a:spcPct val="94000"/>
        </a:lnSpc>
        <a:spcBef>
          <a:spcPts val="750"/>
        </a:spcBef>
        <a:spcAft>
          <a:spcPts val="150"/>
        </a:spcAft>
        <a:buFont typeface="Franklin Gothic Book" panose="020B0503020102020204" pitchFamily="34" charset="0"/>
        <a:buChar char="■"/>
        <a:defRPr sz="15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5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0287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35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35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17145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0574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2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24003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–"/>
        <a:defRPr sz="105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086100" indent="-288036" algn="l" defTabSz="685800" rtl="0" eaLnBrk="1" latinLnBrk="0" hangingPunct="1">
        <a:lnSpc>
          <a:spcPct val="94000"/>
        </a:lnSpc>
        <a:spcBef>
          <a:spcPts val="375"/>
        </a:spcBef>
        <a:spcAft>
          <a:spcPts val="150"/>
        </a:spcAft>
        <a:buFont typeface="Franklin Gothic Book" panose="020B0503020102020204" pitchFamily="34" charset="0"/>
        <a:buChar char="■"/>
        <a:defRPr sz="105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026" userDrawn="1">
          <p15:clr>
            <a:srgbClr val="F26B43"/>
          </p15:clr>
        </p15:guide>
        <p15:guide id="4" orient="horz" pos="1080" userDrawn="1">
          <p15:clr>
            <a:srgbClr val="F26B43"/>
          </p15:clr>
        </p15:guide>
        <p15:guide id="6" orient="horz" pos="2772" userDrawn="1">
          <p15:clr>
            <a:srgbClr val="F26B43"/>
          </p15:clr>
        </p15:guide>
        <p15:guide id="7" orient="horz" pos="324" userDrawn="1">
          <p15:clr>
            <a:srgbClr val="F26B43"/>
          </p15:clr>
        </p15:guide>
        <p15:guide id="8" orient="horz" pos="1134" userDrawn="1">
          <p15:clr>
            <a:srgbClr val="F26B43"/>
          </p15:clr>
        </p15:guide>
        <p15:guide id="9" pos="5184" userDrawn="1">
          <p15:clr>
            <a:srgbClr val="F26B43"/>
          </p15:clr>
        </p15:guide>
        <p15:guide id="10" pos="702" userDrawn="1">
          <p15:clr>
            <a:srgbClr val="F26B43"/>
          </p15:clr>
        </p15:guide>
        <p15:guide id="11" pos="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o.renater.fr/survey/reunion-reseau-pedagogie-epe-81iz1rdk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celinesailly1/les-ips-de-l-ut-capitole-fx5nqiywbgri1l4k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5" Type="http://schemas.openxmlformats.org/officeDocument/2006/relationships/hyperlink" Target="https://docs.google.com/forms/d/e/1FAIpQLScAGyMR8jUkc2z9i-5JlaBzEGYYObdlbEkCFHj8tKFcLxaajw/viewform?usp=publish-editor" TargetMode="External"/><Relationship Id="rId4" Type="http://schemas.openxmlformats.org/officeDocument/2006/relationships/hyperlink" Target="https://fichiers.numerique.gouv.fr/explorer/items/files/0bc10abd-6e0a-4f8f-9722-8eefdb384fb7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o.renater.fr/survey/reunion-reseau-pedagogie-epe-81iz1rdk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E467E7-7DE4-F128-E803-D3F07E9039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Réseau des accompagnateurs</a:t>
            </a:r>
            <a:br>
              <a:rPr lang="fr-FR" dirty="0"/>
            </a:br>
            <a:r>
              <a:rPr lang="fr-FR" dirty="0">
                <a:solidFill>
                  <a:srgbClr val="C00000"/>
                </a:solidFill>
              </a:rPr>
              <a:t>Compte-Rendu de réunion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3C5C23-49F1-D9A8-5D1A-E1415BF657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PIFOR – 20 Mai 2026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5554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235324-F19E-04BB-1EC9-B4857B43E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6339"/>
            <a:ext cx="7200900" cy="589461"/>
          </a:xfrm>
        </p:spPr>
        <p:txBody>
          <a:bodyPr/>
          <a:lstStyle/>
          <a:p>
            <a:r>
              <a:rPr lang="fr-FR" dirty="0"/>
              <a:t>Agenda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5135310-4ACA-7F19-20A9-0CB13341B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685800"/>
            <a:ext cx="7200900" cy="2686050"/>
          </a:xfrm>
        </p:spPr>
        <p:txBody>
          <a:bodyPr/>
          <a:lstStyle/>
          <a:p>
            <a:r>
              <a:rPr lang="fr-FR" dirty="0"/>
              <a:t>Bilan Réseau</a:t>
            </a:r>
          </a:p>
          <a:p>
            <a:pPr lvl="1"/>
            <a:r>
              <a:rPr lang="fr-FR" dirty="0"/>
              <a:t>L’APC : chiffres, tableau de pilotage, ex. d’une séance de travail</a:t>
            </a:r>
          </a:p>
          <a:p>
            <a:pPr lvl="1"/>
            <a:r>
              <a:rPr lang="fr-FR" dirty="0"/>
              <a:t>Les actions et les livrables</a:t>
            </a:r>
          </a:p>
          <a:p>
            <a:r>
              <a:rPr lang="fr-FR" dirty="0"/>
              <a:t>Journée du 3 juillet</a:t>
            </a:r>
          </a:p>
          <a:p>
            <a:pPr lvl="1"/>
            <a:r>
              <a:rPr lang="fr-FR" dirty="0"/>
              <a:t>C’est quoi ?</a:t>
            </a:r>
          </a:p>
          <a:p>
            <a:pPr lvl="1"/>
            <a:r>
              <a:rPr lang="fr-FR" dirty="0"/>
              <a:t>Faites passer l’info !</a:t>
            </a:r>
          </a:p>
          <a:p>
            <a:r>
              <a:rPr lang="fr-FR" dirty="0"/>
              <a:t>Les forces du réseau</a:t>
            </a:r>
          </a:p>
          <a:p>
            <a:pPr lvl="1"/>
            <a:r>
              <a:rPr lang="fr-FR" dirty="0"/>
              <a:t>Carto  : mise à jour et présentation</a:t>
            </a:r>
          </a:p>
          <a:p>
            <a:pPr lvl="1"/>
            <a:r>
              <a:rPr lang="fr-FR" dirty="0"/>
              <a:t>Agenda pédagogique : brainstorming</a:t>
            </a:r>
          </a:p>
          <a:p>
            <a:r>
              <a:rPr lang="fr-FR" dirty="0"/>
              <a:t>Prochaine réunion (semaine du 22 juin </a:t>
            </a:r>
            <a:r>
              <a:rPr lang="fr-FR" dirty="0">
                <a:hlinkClick r:id="rId3"/>
              </a:rPr>
              <a:t>evento</a:t>
            </a:r>
            <a:r>
              <a:rPr lang="fr-FR" dirty="0"/>
              <a:t>)</a:t>
            </a:r>
          </a:p>
          <a:p>
            <a:pPr lvl="1"/>
            <a:r>
              <a:rPr lang="fr-FR" dirty="0"/>
              <a:t>Valider poster </a:t>
            </a:r>
            <a:r>
              <a:rPr lang="fr-FR" dirty="0" err="1"/>
              <a:t>carto</a:t>
            </a:r>
            <a:endParaRPr lang="fr-FR" dirty="0"/>
          </a:p>
          <a:p>
            <a:pPr lvl="1"/>
            <a:r>
              <a:rPr lang="fr-FR" dirty="0"/>
              <a:t>Définir les événements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8263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71978"/>
            <a:ext cx="7200900" cy="1114425"/>
          </a:xfrm>
        </p:spPr>
        <p:txBody>
          <a:bodyPr/>
          <a:lstStyle/>
          <a:p>
            <a:r>
              <a:rPr lang="fr-FR" dirty="0"/>
              <a:t>Bilan réseau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5D2D0-9DC0-439C-966D-23E847374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813859"/>
            <a:ext cx="7200900" cy="3104998"/>
          </a:xfrm>
        </p:spPr>
        <p:txBody>
          <a:bodyPr/>
          <a:lstStyle/>
          <a:p>
            <a:r>
              <a:rPr lang="fr-FR" dirty="0"/>
              <a:t>L’accréditation et la formulation des compétences pour l’élaboration des maquettes a été le fil rouge jusqu’ici, mais pas que…</a:t>
            </a:r>
          </a:p>
          <a:p>
            <a:r>
              <a:rPr lang="fr-FR" dirty="0"/>
              <a:t>Nos livrables</a:t>
            </a:r>
          </a:p>
          <a:p>
            <a:pPr lvl="1"/>
            <a:r>
              <a:rPr lang="fr-FR" dirty="0"/>
              <a:t>Le guide méthodologique</a:t>
            </a:r>
          </a:p>
          <a:p>
            <a:pPr lvl="1"/>
            <a:r>
              <a:rPr lang="fr-FR" dirty="0"/>
              <a:t>La réunion du 8 janvier</a:t>
            </a:r>
          </a:p>
          <a:p>
            <a:pPr lvl="1"/>
            <a:r>
              <a:rPr lang="fr-FR" dirty="0"/>
              <a:t>Rencontres : Novembre, Janvier, Février + aujourd’hui</a:t>
            </a:r>
          </a:p>
          <a:p>
            <a:pPr lvl="1"/>
            <a:r>
              <a:rPr lang="fr-FR" dirty="0"/>
              <a:t>Création d’un espace sur le serveur </a:t>
            </a:r>
            <a:r>
              <a:rPr lang="fr-FR" dirty="0">
                <a:highlight>
                  <a:srgbClr val="FFFF00"/>
                </a:highlight>
              </a:rPr>
              <a:t>P:\Transversal\PIFOR-PEDAGOGIE</a:t>
            </a:r>
          </a:p>
          <a:p>
            <a:pPr lvl="1"/>
            <a:r>
              <a:rPr lang="fr-FR" dirty="0"/>
              <a:t>Travail sur le processus d’accompagnement, la volonté de travailler en réseau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BCA13FD6-7F4F-17B0-E2A8-16D78B35D5F3}"/>
              </a:ext>
            </a:extLst>
          </p:cNvPr>
          <p:cNvSpPr/>
          <p:nvPr/>
        </p:nvSpPr>
        <p:spPr>
          <a:xfrm>
            <a:off x="7204167" y="2424673"/>
            <a:ext cx="1685108" cy="488345"/>
          </a:xfrm>
          <a:prstGeom prst="lef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Consulter les CR ici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7068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100" y="171450"/>
            <a:ext cx="7200900" cy="1114425"/>
          </a:xfrm>
        </p:spPr>
        <p:txBody>
          <a:bodyPr/>
          <a:lstStyle/>
          <a:p>
            <a:r>
              <a:rPr lang="fr-FR" dirty="0"/>
              <a:t>Bilan réseau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67A6E73-6555-982A-EDE7-B397502AA2B2}"/>
              </a:ext>
            </a:extLst>
          </p:cNvPr>
          <p:cNvSpPr/>
          <p:nvPr/>
        </p:nvSpPr>
        <p:spPr>
          <a:xfrm>
            <a:off x="2677886" y="633294"/>
            <a:ext cx="3609656" cy="1821046"/>
          </a:xfrm>
          <a:prstGeom prst="roundRect">
            <a:avLst/>
          </a:prstGeom>
          <a:gradFill>
            <a:gsLst>
              <a:gs pos="0">
                <a:schemeClr val="accent1">
                  <a:tint val="67000"/>
                  <a:satMod val="105000"/>
                  <a:lumMod val="110000"/>
                </a:schemeClr>
              </a:gs>
              <a:gs pos="50000">
                <a:schemeClr val="accent1">
                  <a:tint val="73000"/>
                  <a:satMod val="103000"/>
                  <a:lumMod val="10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u="sng" dirty="0"/>
              <a:t>Feuille de route de Chantal :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Créer une dynamique de collaboration et de mutualisation autour de l’accompagnement pédagogique des enseignants et des enseignements</a:t>
            </a:r>
          </a:p>
        </p:txBody>
      </p:sp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59200B2B-19E3-6A7A-724C-A7B87A15AA89}"/>
              </a:ext>
            </a:extLst>
          </p:cNvPr>
          <p:cNvSpPr/>
          <p:nvPr/>
        </p:nvSpPr>
        <p:spPr>
          <a:xfrm>
            <a:off x="868680" y="770454"/>
            <a:ext cx="1692135" cy="1644000"/>
          </a:xfrm>
          <a:prstGeom prst="homePlate">
            <a:avLst/>
          </a:pr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chemeClr val="accent5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pentagone 6">
            <a:extLst>
              <a:ext uri="{FF2B5EF4-FFF2-40B4-BE49-F238E27FC236}">
                <a16:creationId xmlns:a16="http://schemas.microsoft.com/office/drawing/2014/main" id="{69D9F7E2-7431-21D2-814D-49AFF6B13E62}"/>
              </a:ext>
            </a:extLst>
          </p:cNvPr>
          <p:cNvSpPr/>
          <p:nvPr/>
        </p:nvSpPr>
        <p:spPr>
          <a:xfrm rot="10800000">
            <a:off x="6529249" y="687723"/>
            <a:ext cx="2020390" cy="1644000"/>
          </a:xfrm>
          <a:prstGeom prst="homePlat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26868C-929E-5751-E797-8F40016E9A0A}"/>
              </a:ext>
            </a:extLst>
          </p:cNvPr>
          <p:cNvSpPr txBox="1"/>
          <p:nvPr/>
        </p:nvSpPr>
        <p:spPr>
          <a:xfrm>
            <a:off x="684272" y="1049353"/>
            <a:ext cx="1837769" cy="98892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1200" dirty="0">
                <a:solidFill>
                  <a:srgbClr val="CD04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 actions ont contribué à cela jusqu’à présent ?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80F64B-50BD-65DA-7299-BFEAAF1882CA}"/>
              </a:ext>
            </a:extLst>
          </p:cNvPr>
          <p:cNvSpPr txBox="1"/>
          <p:nvPr/>
        </p:nvSpPr>
        <p:spPr>
          <a:xfrm>
            <a:off x="6760028" y="975117"/>
            <a:ext cx="1837769" cy="98892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1200" dirty="0">
                <a:solidFill>
                  <a:srgbClr val="CD04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Quelles actions futures du réseau pourraient contribuer davantage à cette feuille de route ?</a:t>
            </a:r>
          </a:p>
        </p:txBody>
      </p:sp>
      <p:sp>
        <p:nvSpPr>
          <p:cNvPr id="11" name="Rectangle : avec coins rognés en haut 10">
            <a:extLst>
              <a:ext uri="{FF2B5EF4-FFF2-40B4-BE49-F238E27FC236}">
                <a16:creationId xmlns:a16="http://schemas.microsoft.com/office/drawing/2014/main" id="{8453B9D2-B2E9-8B03-F5A1-262076F179B9}"/>
              </a:ext>
            </a:extLst>
          </p:cNvPr>
          <p:cNvSpPr/>
          <p:nvPr/>
        </p:nvSpPr>
        <p:spPr>
          <a:xfrm>
            <a:off x="751114" y="3036692"/>
            <a:ext cx="3228120" cy="1535672"/>
          </a:xfrm>
          <a:prstGeom prst="snip2SameRect">
            <a:avLst/>
          </a:prstGeom>
          <a:gradFill>
            <a:gsLst>
              <a:gs pos="0">
                <a:schemeClr val="accent1">
                  <a:tint val="67000"/>
                  <a:satMod val="105000"/>
                  <a:lumMod val="110000"/>
                </a:schemeClr>
              </a:gs>
              <a:gs pos="50000">
                <a:schemeClr val="accent1">
                  <a:tint val="73000"/>
                  <a:satMod val="103000"/>
                  <a:lumMod val="105000"/>
                </a:schemeClr>
              </a:gs>
              <a:gs pos="100000">
                <a:schemeClr val="accent5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APC a été fédérateur =&gt; </a:t>
            </a:r>
            <a:r>
              <a:rPr lang="fr-FR" dirty="0" err="1"/>
              <a:t>keep</a:t>
            </a:r>
            <a:r>
              <a:rPr lang="fr-FR" dirty="0"/>
              <a:t> the </a:t>
            </a:r>
            <a:r>
              <a:rPr lang="fr-FR" dirty="0" err="1"/>
              <a:t>momentum</a:t>
            </a:r>
            <a:endParaRPr lang="fr-FR" dirty="0"/>
          </a:p>
        </p:txBody>
      </p:sp>
      <p:sp>
        <p:nvSpPr>
          <p:cNvPr id="12" name="Rectangle : avec coins rognés en haut 11">
            <a:extLst>
              <a:ext uri="{FF2B5EF4-FFF2-40B4-BE49-F238E27FC236}">
                <a16:creationId xmlns:a16="http://schemas.microsoft.com/office/drawing/2014/main" id="{6019C8BF-D84D-1F61-9D9D-1E9E580C4654}"/>
              </a:ext>
            </a:extLst>
          </p:cNvPr>
          <p:cNvSpPr/>
          <p:nvPr/>
        </p:nvSpPr>
        <p:spPr>
          <a:xfrm>
            <a:off x="4630782" y="2251439"/>
            <a:ext cx="4402184" cy="2715403"/>
          </a:xfrm>
          <a:prstGeom prst="snip2SameRect">
            <a:avLst/>
          </a:prstGeom>
          <a:gradFill>
            <a:gsLst>
              <a:gs pos="0">
                <a:schemeClr val="accent1">
                  <a:tint val="67000"/>
                  <a:satMod val="105000"/>
                  <a:lumMod val="110000"/>
                </a:schemeClr>
              </a:gs>
              <a:gs pos="50000">
                <a:schemeClr val="accent1">
                  <a:tint val="73000"/>
                  <a:satMod val="103000"/>
                  <a:lumMod val="105000"/>
                </a:schemeClr>
              </a:gs>
              <a:gs pos="100000">
                <a:schemeClr val="accent6"/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  <a:p>
            <a:pPr algn="ctr"/>
            <a:r>
              <a:rPr lang="fr-FR" u="sng" dirty="0"/>
              <a:t>Idées du groupe :</a:t>
            </a:r>
          </a:p>
          <a:p>
            <a:pPr algn="ctr"/>
            <a:r>
              <a:rPr lang="fr-FR" dirty="0"/>
              <a:t>Continuer les points  réguliers : ils permettent de renforcer nos liens, d’apprendre les uns des autres, de se contacter facilement.</a:t>
            </a:r>
          </a:p>
          <a:p>
            <a:pPr algn="ctr"/>
            <a:r>
              <a:rPr lang="fr-FR" dirty="0"/>
              <a:t>Il faut définir la fréquence en fonction de la charge de travail ou des pics de charges.</a:t>
            </a:r>
          </a:p>
          <a:p>
            <a:pPr algn="ctr"/>
            <a:r>
              <a:rPr lang="fr-FR" dirty="0"/>
              <a:t>Il faut des moments tous ensemble et des moments par thématique (où on participe si on est intéressé).</a:t>
            </a:r>
          </a:p>
          <a:p>
            <a:pPr algn="ctr"/>
            <a:r>
              <a:rPr lang="fr-FR" dirty="0"/>
              <a:t>Il faut des actions communes. </a:t>
            </a:r>
          </a:p>
          <a:p>
            <a:pPr algn="ctr"/>
            <a:r>
              <a:rPr lang="fr-FR" dirty="0"/>
              <a:t> Un flyer de rentrée : pour donner les contacts, il faudrait qu’il soit court, pratique, très visuel.</a:t>
            </a:r>
          </a:p>
          <a:p>
            <a:pPr algn="ctr"/>
            <a:r>
              <a:rPr lang="fr-FR" dirty="0"/>
              <a:t>Échange de bonnes pratiques</a:t>
            </a:r>
          </a:p>
          <a:p>
            <a:pPr algn="ctr"/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667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71978"/>
            <a:ext cx="7200900" cy="1114425"/>
          </a:xfrm>
        </p:spPr>
        <p:txBody>
          <a:bodyPr/>
          <a:lstStyle/>
          <a:p>
            <a:r>
              <a:rPr lang="fr-FR" sz="3200" dirty="0">
                <a:ea typeface="Times New Roman" panose="02020603050405020304" pitchFamily="18" charset="0"/>
              </a:rPr>
              <a:t>J</a:t>
            </a:r>
            <a:r>
              <a:rPr lang="fr-FR" sz="3200" dirty="0">
                <a:effectLst/>
                <a:ea typeface="Times New Roman" panose="02020603050405020304" pitchFamily="18" charset="0"/>
              </a:rPr>
              <a:t>ournée pédagogie universitaire</a:t>
            </a:r>
            <a:br>
              <a:rPr lang="fr-FR" sz="3200" dirty="0">
                <a:effectLst/>
                <a:ea typeface="Times New Roman" panose="02020603050405020304" pitchFamily="18" charset="0"/>
              </a:rPr>
            </a:br>
            <a:r>
              <a:rPr lang="fr-FR" sz="3200" dirty="0">
                <a:effectLst/>
                <a:ea typeface="Times New Roman" panose="02020603050405020304" pitchFamily="18" charset="0"/>
              </a:rPr>
              <a:t>03/07/2026, amphi Maury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5D2D0-9DC0-439C-966D-23E847374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286403"/>
            <a:ext cx="7200900" cy="1517861"/>
          </a:xfrm>
        </p:spPr>
        <p:txBody>
          <a:bodyPr/>
          <a:lstStyle/>
          <a:p>
            <a:pPr algn="just"/>
            <a:r>
              <a:rPr lang="fr-FR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 Service Pilotage et Ingénierie de l’Offre de Formation (PIFOR) organise une journée de pédagogie universitaire, vendredi 3 juillet, intitulée « Hybridations des enseignements : quelles transformations des pratiques pédagogiques ? »</a:t>
            </a:r>
          </a:p>
          <a:p>
            <a:pPr algn="just"/>
            <a:r>
              <a:rPr lang="fr-FR" sz="1050" dirty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fr-FR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ette journée a pour objectif de rassembler la communauté universitaire autour d’un axe fort de développement de l’université : sa politique de transformation pédagogique. </a:t>
            </a:r>
          </a:p>
          <a:p>
            <a:pPr algn="just"/>
            <a:r>
              <a:rPr lang="fr-FR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Plusieurs temps forts ponctueront cette journée avec notamment : </a:t>
            </a:r>
          </a:p>
          <a:p>
            <a:pPr marL="709803" lvl="1" indent="-342900" algn="just">
              <a:buFont typeface="Symbol" panose="05050102010706020507" pitchFamily="18" charset="2"/>
              <a:buChar char=""/>
            </a:pPr>
            <a:r>
              <a:rPr lang="fr-FR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Une conférence plénière en présence d’un grand témoin Luc </a:t>
            </a:r>
            <a:r>
              <a:rPr lang="fr-FR" sz="105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Massou</a:t>
            </a:r>
            <a:r>
              <a:rPr lang="fr-FR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(professeur en sciences de l’information et de la communication, conseiller scientifique et pédagogique à la DGSIP du MESRE) ;</a:t>
            </a:r>
          </a:p>
          <a:p>
            <a:pPr marL="709803" lvl="1" indent="-342900" algn="just">
              <a:buFont typeface="Symbol" panose="05050102010706020507" pitchFamily="18" charset="2"/>
              <a:buChar char=""/>
            </a:pPr>
            <a:r>
              <a:rPr lang="fr-FR" sz="105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Un retour d’expérience par les EC UT Capitole ayant participé au dispositif d’hybridation des enseignements ; </a:t>
            </a:r>
          </a:p>
          <a:p>
            <a:pPr marL="709803" lvl="1" indent="-342900" algn="just">
              <a:buFont typeface="Symbol" panose="05050102010706020507" pitchFamily="18" charset="2"/>
              <a:buChar char=""/>
            </a:pPr>
            <a:r>
              <a:rPr lang="fr-FR" sz="105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Un World Café pour favoriser un dialogue constructif et un partage d’idées autour de l’avenir de l’hybridation au sein de la communauté universitaire UT Capitole. </a:t>
            </a:r>
          </a:p>
          <a:p>
            <a:pPr marL="288036" marR="0" lvl="0" indent="-288036" algn="just" defTabSz="685800" rtl="0" eaLnBrk="1" fontAlgn="auto" latinLnBrk="0" hangingPunct="1">
              <a:lnSpc>
                <a:spcPct val="94000"/>
              </a:lnSpc>
              <a:spcBef>
                <a:spcPts val="750"/>
              </a:spcBef>
              <a:spcAft>
                <a:spcPts val="150"/>
              </a:spcAft>
              <a:buClrTx/>
              <a:buSzTx/>
              <a:buFont typeface="Police système Courant"/>
              <a:buChar char="■"/>
              <a:tabLst/>
              <a:defRPr/>
            </a:pP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DC081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La représentation du réseau des IP UT Capitole (cf. slide 6) et </a:t>
            </a:r>
            <a:r>
              <a:rPr kumimoji="0" lang="fr-FR" sz="1050" b="1" i="0" u="sng" strike="noStrike" kern="1200" cap="none" spc="0" normalizeH="0" baseline="0" noProof="0" dirty="0">
                <a:ln>
                  <a:noFill/>
                </a:ln>
                <a:solidFill>
                  <a:srgbClr val="DC081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la présence de ses membres lors de cet événement est importante </a:t>
            </a:r>
            <a:r>
              <a:rPr kumimoji="0" lang="fr-FR" sz="1050" b="1" i="0" u="none" strike="noStrike" kern="1200" cap="none" spc="0" normalizeH="0" baseline="0" noProof="0" dirty="0">
                <a:ln>
                  <a:noFill/>
                </a:ln>
                <a:solidFill>
                  <a:srgbClr val="DC0814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d’autant que cette journée pourrait être répliquée sur d’autres thématiques   (cf. slide 8).</a:t>
            </a:r>
            <a:endParaRPr lang="fr-FR" sz="105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3FFEBD4-D957-409F-0044-F1E31BA4C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" y="2572498"/>
            <a:ext cx="1022106" cy="10221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8968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71978"/>
            <a:ext cx="7200900" cy="1114425"/>
          </a:xfrm>
        </p:spPr>
        <p:txBody>
          <a:bodyPr/>
          <a:lstStyle/>
          <a:p>
            <a:r>
              <a:rPr lang="fr-FR" dirty="0"/>
              <a:t>La force du réseau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5D2D0-9DC0-439C-966D-23E847374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813859"/>
            <a:ext cx="7200900" cy="2851425"/>
          </a:xfrm>
        </p:spPr>
        <p:txBody>
          <a:bodyPr/>
          <a:lstStyle/>
          <a:p>
            <a:r>
              <a:rPr lang="fr-FR" dirty="0"/>
              <a:t>La cartographie</a:t>
            </a:r>
          </a:p>
          <a:p>
            <a:pPr lvl="1"/>
            <a:r>
              <a:rPr lang="fr-FR" sz="1600" dirty="0"/>
              <a:t>Le poster, un livrable qui s’affiche à la journée du 3 juillet.</a:t>
            </a:r>
          </a:p>
          <a:p>
            <a:pPr lvl="1"/>
            <a:r>
              <a:rPr lang="fr-FR" sz="1600" dirty="0" err="1"/>
              <a:t>Padlet</a:t>
            </a:r>
            <a:r>
              <a:rPr lang="fr-FR" sz="1600" dirty="0"/>
              <a:t> : </a:t>
            </a:r>
            <a:r>
              <a:rPr lang="fr-FR" sz="1600" dirty="0">
                <a:hlinkClick r:id="rId3"/>
              </a:rPr>
              <a:t>https://padlet.com/celinesailly1/les-ips-de-l-ut-capitole-fx5nqiywbgri1l4k</a:t>
            </a:r>
            <a:endParaRPr lang="fr-FR" sz="1600" dirty="0"/>
          </a:p>
          <a:p>
            <a:pPr lvl="1"/>
            <a:r>
              <a:rPr lang="fr-FR" sz="1600" dirty="0"/>
              <a:t>Mettre à jour </a:t>
            </a:r>
            <a:r>
              <a:rPr lang="fr-FR" sz="1600" dirty="0">
                <a:hlinkClick r:id="rId4"/>
              </a:rPr>
              <a:t>ICI</a:t>
            </a:r>
            <a:endParaRPr lang="fr-FR" sz="1600" dirty="0"/>
          </a:p>
          <a:p>
            <a:pPr lvl="1"/>
            <a:r>
              <a:rPr lang="fr-FR" sz="1600" dirty="0"/>
              <a:t>À vous de jouer : </a:t>
            </a:r>
          </a:p>
          <a:p>
            <a:pPr lvl="2"/>
            <a:r>
              <a:rPr lang="fr-FR" sz="1600" dirty="0"/>
              <a:t>Merci de répondre à ce </a:t>
            </a:r>
            <a:r>
              <a:rPr lang="fr-FR" sz="1600" dirty="0">
                <a:hlinkClick r:id="rId5"/>
              </a:rPr>
              <a:t>sondage</a:t>
            </a:r>
            <a:endParaRPr lang="fr-FR" sz="1600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FA628E6-9625-C56C-F0FE-A547D6D8606D}"/>
              </a:ext>
            </a:extLst>
          </p:cNvPr>
          <p:cNvGrpSpPr/>
          <p:nvPr/>
        </p:nvGrpSpPr>
        <p:grpSpPr>
          <a:xfrm rot="20627993">
            <a:off x="2228443" y="1250022"/>
            <a:ext cx="4556649" cy="916881"/>
            <a:chOff x="3224486" y="1614166"/>
            <a:chExt cx="4556649" cy="916881"/>
          </a:xfrm>
        </p:grpSpPr>
        <p:sp>
          <p:nvSpPr>
            <p:cNvPr id="4" name="Flèche : droite à entaille 3">
              <a:extLst>
                <a:ext uri="{FF2B5EF4-FFF2-40B4-BE49-F238E27FC236}">
                  <a16:creationId xmlns:a16="http://schemas.microsoft.com/office/drawing/2014/main" id="{BD560542-C529-EDB0-2599-252CAD903EF9}"/>
                </a:ext>
              </a:extLst>
            </p:cNvPr>
            <p:cNvSpPr/>
            <p:nvPr/>
          </p:nvSpPr>
          <p:spPr>
            <a:xfrm rot="10800000">
              <a:off x="4120661" y="1614166"/>
              <a:ext cx="2764301" cy="916881"/>
            </a:xfrm>
            <a:prstGeom prst="notched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7CF1DE4-B4D1-669C-EE46-50C272DA7464}"/>
                </a:ext>
              </a:extLst>
            </p:cNvPr>
            <p:cNvSpPr/>
            <p:nvPr/>
          </p:nvSpPr>
          <p:spPr>
            <a:xfrm>
              <a:off x="3224486" y="1783394"/>
              <a:ext cx="455664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Action requise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216E951F-9C09-0170-7EC5-971B797DFB26}"/>
              </a:ext>
            </a:extLst>
          </p:cNvPr>
          <p:cNvGrpSpPr/>
          <p:nvPr/>
        </p:nvGrpSpPr>
        <p:grpSpPr>
          <a:xfrm rot="1415765">
            <a:off x="3455700" y="3039129"/>
            <a:ext cx="4556649" cy="916880"/>
            <a:chOff x="4629150" y="2475843"/>
            <a:chExt cx="4556649" cy="916880"/>
          </a:xfrm>
        </p:grpSpPr>
        <p:sp>
          <p:nvSpPr>
            <p:cNvPr id="8" name="Flèche : droite à entaille 7">
              <a:extLst>
                <a:ext uri="{FF2B5EF4-FFF2-40B4-BE49-F238E27FC236}">
                  <a16:creationId xmlns:a16="http://schemas.microsoft.com/office/drawing/2014/main" id="{80BC66E8-4AED-3CB7-9766-A1E8DEBB6BDB}"/>
                </a:ext>
              </a:extLst>
            </p:cNvPr>
            <p:cNvSpPr/>
            <p:nvPr/>
          </p:nvSpPr>
          <p:spPr>
            <a:xfrm rot="10800000">
              <a:off x="5540326" y="2475843"/>
              <a:ext cx="2689274" cy="916880"/>
            </a:xfrm>
            <a:prstGeom prst="notched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1E56383-2F8F-A466-3C0B-9A17D6E38FD6}"/>
                </a:ext>
              </a:extLst>
            </p:cNvPr>
            <p:cNvSpPr/>
            <p:nvPr/>
          </p:nvSpPr>
          <p:spPr>
            <a:xfrm>
              <a:off x="4629150" y="2649636"/>
              <a:ext cx="455664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Action requise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00579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71978"/>
            <a:ext cx="7200900" cy="1114425"/>
          </a:xfrm>
        </p:spPr>
        <p:txBody>
          <a:bodyPr/>
          <a:lstStyle/>
          <a:p>
            <a:r>
              <a:rPr lang="fr-FR" dirty="0"/>
              <a:t>La force du réseau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5D2D0-9DC0-439C-966D-23E847374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813859"/>
            <a:ext cx="7200900" cy="1517861"/>
          </a:xfrm>
        </p:spPr>
        <p:txBody>
          <a:bodyPr/>
          <a:lstStyle/>
          <a:p>
            <a:r>
              <a:rPr lang="fr-FR" dirty="0"/>
              <a:t>Nos événements pédagogiques pour 2026/27</a:t>
            </a:r>
          </a:p>
          <a:p>
            <a:pPr lvl="1"/>
            <a:r>
              <a:rPr lang="fr-FR" dirty="0"/>
              <a:t>Créer un agenda commun de la pédagogie à l’instar de l’agenda culturel</a:t>
            </a:r>
          </a:p>
          <a:p>
            <a:pPr lvl="1"/>
            <a:r>
              <a:rPr lang="fr-FR" dirty="0"/>
              <a:t>Deux axes : se former entre nous, sensibiliser le public enseignant</a:t>
            </a:r>
          </a:p>
          <a:p>
            <a:pPr lvl="1"/>
            <a:r>
              <a:rPr lang="fr-FR" dirty="0"/>
              <a:t>Brainstorming sur les actions / sensibilisations à la pédagogie que vous planifiez pour 2026/27 avec vos équipes.</a:t>
            </a:r>
          </a:p>
          <a:p>
            <a:pPr marL="397764" lvl="1" indent="0">
              <a:buNone/>
            </a:pPr>
            <a:endParaRPr lang="fr-FR" dirty="0"/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9213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943100" y="171450"/>
            <a:ext cx="7200900" cy="1114425"/>
          </a:xfrm>
        </p:spPr>
        <p:txBody>
          <a:bodyPr/>
          <a:lstStyle/>
          <a:p>
            <a:r>
              <a:rPr lang="fr-FR" dirty="0"/>
              <a:t>La force du réseau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83ACB8C7-F037-2B11-AC99-9861FEFF7929}"/>
              </a:ext>
            </a:extLst>
          </p:cNvPr>
          <p:cNvSpPr/>
          <p:nvPr/>
        </p:nvSpPr>
        <p:spPr>
          <a:xfrm>
            <a:off x="2937600" y="712800"/>
            <a:ext cx="3304800" cy="573603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Un agenda </a:t>
            </a:r>
            <a:r>
              <a:rPr lang="fr-FR" dirty="0">
                <a:solidFill>
                  <a:srgbClr val="FFFF00"/>
                </a:solidFill>
              </a:rPr>
              <a:t>commun</a:t>
            </a:r>
            <a:r>
              <a:rPr lang="fr-FR" dirty="0"/>
              <a:t> des actions de sensibilisation à la pédagogie</a:t>
            </a: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220D446-CB00-AF5E-3089-E1A2FC50DF47}"/>
              </a:ext>
            </a:extLst>
          </p:cNvPr>
          <p:cNvSpPr/>
          <p:nvPr/>
        </p:nvSpPr>
        <p:spPr>
          <a:xfrm>
            <a:off x="1403100" y="1480805"/>
            <a:ext cx="3304800" cy="573603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Pour les enseignants</a:t>
            </a: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343B7BAD-4056-8A73-EFDE-27306B194E70}"/>
              </a:ext>
            </a:extLst>
          </p:cNvPr>
          <p:cNvSpPr/>
          <p:nvPr/>
        </p:nvSpPr>
        <p:spPr>
          <a:xfrm>
            <a:off x="6508800" y="1480805"/>
            <a:ext cx="2268300" cy="573603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Pour échanger et se former entre nous</a:t>
            </a: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3EE095F3-D020-9252-FA8C-012AFE577FFB}"/>
              </a:ext>
            </a:extLst>
          </p:cNvPr>
          <p:cNvSpPr/>
          <p:nvPr/>
        </p:nvSpPr>
        <p:spPr>
          <a:xfrm>
            <a:off x="597900" y="2400012"/>
            <a:ext cx="1979700" cy="573603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Actions par service / composante (nos missions actuelles)</a:t>
            </a: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972FDD76-F7DA-7743-449D-ACDF1A96C59E}"/>
              </a:ext>
            </a:extLst>
          </p:cNvPr>
          <p:cNvSpPr/>
          <p:nvPr/>
        </p:nvSpPr>
        <p:spPr>
          <a:xfrm>
            <a:off x="3398400" y="2400011"/>
            <a:ext cx="1979700" cy="573603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/>
              <a:t>Actions communes</a:t>
            </a:r>
          </a:p>
          <a:p>
            <a:pPr algn="ctr"/>
            <a:r>
              <a:rPr lang="fr-FR" dirty="0"/>
              <a:t>(nouveau)</a:t>
            </a: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C3D0FEA9-F057-AF8A-CB8A-056D22D8626A}"/>
              </a:ext>
            </a:extLst>
          </p:cNvPr>
          <p:cNvSpPr/>
          <p:nvPr/>
        </p:nvSpPr>
        <p:spPr>
          <a:xfrm>
            <a:off x="597900" y="3089093"/>
            <a:ext cx="2404500" cy="188242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u="sng" dirty="0"/>
              <a:t>Liste : (événement / date)</a:t>
            </a:r>
          </a:p>
          <a:p>
            <a:r>
              <a:rPr lang="fr-FR" dirty="0"/>
              <a:t>DTICE :</a:t>
            </a:r>
          </a:p>
          <a:p>
            <a:r>
              <a:rPr lang="fr-FR" dirty="0"/>
              <a:t>EEDU :</a:t>
            </a:r>
          </a:p>
          <a:p>
            <a:r>
              <a:rPr lang="fr-FR" dirty="0"/>
              <a:t>ENGAGE :</a:t>
            </a:r>
          </a:p>
          <a:p>
            <a:r>
              <a:rPr lang="fr-FR" dirty="0"/>
              <a:t>PIFOR :</a:t>
            </a:r>
          </a:p>
          <a:p>
            <a:r>
              <a:rPr lang="fr-FR" dirty="0"/>
              <a:t>Sc. Po :</a:t>
            </a:r>
          </a:p>
          <a:p>
            <a:r>
              <a:rPr lang="fr-FR" dirty="0"/>
              <a:t>TSM : </a:t>
            </a:r>
          </a:p>
          <a:p>
            <a:pPr algn="ctr"/>
            <a:endParaRPr lang="fr-FR" dirty="0"/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F3A26882-1216-39A6-9AB5-7A022936A9C1}"/>
              </a:ext>
            </a:extLst>
          </p:cNvPr>
          <p:cNvSpPr/>
          <p:nvPr/>
        </p:nvSpPr>
        <p:spPr>
          <a:xfrm>
            <a:off x="3150268" y="3089093"/>
            <a:ext cx="2504944" cy="188242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100" dirty="0">
              <a:solidFill>
                <a:srgbClr val="FFFF00"/>
              </a:solidFill>
            </a:endParaRPr>
          </a:p>
          <a:p>
            <a:pPr algn="ctr"/>
            <a:r>
              <a:rPr lang="fr-FR" sz="1200" u="sng" dirty="0"/>
              <a:t>Idées</a:t>
            </a:r>
            <a:endParaRPr lang="fr-FR" sz="1200" dirty="0"/>
          </a:p>
          <a:p>
            <a:pPr algn="ctr"/>
            <a:endParaRPr lang="fr-FR" sz="1100" dirty="0">
              <a:solidFill>
                <a:srgbClr val="FFFF00"/>
              </a:solidFill>
            </a:endParaRPr>
          </a:p>
          <a:p>
            <a:pPr algn="ctr"/>
            <a:r>
              <a:rPr lang="fr-FR" sz="1100" dirty="0">
                <a:solidFill>
                  <a:srgbClr val="FFFF00"/>
                </a:solidFill>
              </a:rPr>
              <a:t>Exemple de sujet : IA sujet fédérateur </a:t>
            </a:r>
          </a:p>
          <a:p>
            <a:pPr algn="ctr"/>
            <a:r>
              <a:rPr lang="fr-FR" sz="1100" dirty="0"/>
              <a:t>(nécessiterait un temps de préparation)</a:t>
            </a:r>
          </a:p>
          <a:p>
            <a:pPr algn="ctr"/>
            <a:r>
              <a:rPr lang="fr-FR" sz="1100" dirty="0">
                <a:solidFill>
                  <a:srgbClr val="FFFF00"/>
                </a:solidFill>
              </a:rPr>
              <a:t>Journée de la pédagogie sur le modèle de celle lancée cette année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FB70C288-05E0-350D-EBD3-CD49B24753FA}"/>
              </a:ext>
            </a:extLst>
          </p:cNvPr>
          <p:cNvCxnSpPr>
            <a:stCxn id="7" idx="2"/>
            <a:endCxn id="8" idx="0"/>
          </p:cNvCxnSpPr>
          <p:nvPr/>
        </p:nvCxnSpPr>
        <p:spPr>
          <a:xfrm rot="5400000">
            <a:off x="3725549" y="616354"/>
            <a:ext cx="194402" cy="153450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 : en angle 16">
            <a:extLst>
              <a:ext uri="{FF2B5EF4-FFF2-40B4-BE49-F238E27FC236}">
                <a16:creationId xmlns:a16="http://schemas.microsoft.com/office/drawing/2014/main" id="{DDA934EA-2B43-AC6C-F1A1-FFAAA62E8F44}"/>
              </a:ext>
            </a:extLst>
          </p:cNvPr>
          <p:cNvCxnSpPr>
            <a:stCxn id="7" idx="2"/>
            <a:endCxn id="9" idx="0"/>
          </p:cNvCxnSpPr>
          <p:nvPr/>
        </p:nvCxnSpPr>
        <p:spPr>
          <a:xfrm rot="16200000" flipH="1">
            <a:off x="6019274" y="-142871"/>
            <a:ext cx="194402" cy="305295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03ABC854-7103-DB13-C338-18278128E05A}"/>
              </a:ext>
            </a:extLst>
          </p:cNvPr>
          <p:cNvCxnSpPr>
            <a:stCxn id="8" idx="2"/>
            <a:endCxn id="10" idx="0"/>
          </p:cNvCxnSpPr>
          <p:nvPr/>
        </p:nvCxnSpPr>
        <p:spPr>
          <a:xfrm rot="5400000">
            <a:off x="2148823" y="1493335"/>
            <a:ext cx="345604" cy="146775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 : en angle 20">
            <a:extLst>
              <a:ext uri="{FF2B5EF4-FFF2-40B4-BE49-F238E27FC236}">
                <a16:creationId xmlns:a16="http://schemas.microsoft.com/office/drawing/2014/main" id="{EFB03FC4-889C-9346-B049-FA2C1C01D7C4}"/>
              </a:ext>
            </a:extLst>
          </p:cNvPr>
          <p:cNvCxnSpPr>
            <a:stCxn id="8" idx="2"/>
            <a:endCxn id="11" idx="0"/>
          </p:cNvCxnSpPr>
          <p:nvPr/>
        </p:nvCxnSpPr>
        <p:spPr>
          <a:xfrm rot="16200000" flipH="1">
            <a:off x="3549074" y="1560834"/>
            <a:ext cx="345603" cy="1332750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A0AE6D17-6822-05B3-C7F7-4AC95427F162}"/>
              </a:ext>
            </a:extLst>
          </p:cNvPr>
          <p:cNvSpPr/>
          <p:nvPr/>
        </p:nvSpPr>
        <p:spPr>
          <a:xfrm>
            <a:off x="6508799" y="2248810"/>
            <a:ext cx="2268299" cy="2722711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200" u="sng" dirty="0"/>
              <a:t>Idées</a:t>
            </a:r>
            <a:endParaRPr lang="fr-FR" sz="1200" dirty="0"/>
          </a:p>
          <a:p>
            <a:pPr algn="ctr"/>
            <a:r>
              <a:rPr lang="fr-FR" sz="1200" dirty="0"/>
              <a:t>Point sur les modalités d’évaluation globale et digitalisée (panel, </a:t>
            </a:r>
            <a:r>
              <a:rPr lang="fr-FR" sz="1200" dirty="0" err="1"/>
              <a:t>carto</a:t>
            </a:r>
            <a:r>
              <a:rPr lang="fr-FR" sz="1200" dirty="0"/>
              <a:t> de ce qui existe)</a:t>
            </a:r>
          </a:p>
          <a:p>
            <a:pPr algn="ctr"/>
            <a:r>
              <a:rPr lang="fr-FR" sz="1200" dirty="0"/>
              <a:t>QCM</a:t>
            </a:r>
          </a:p>
          <a:p>
            <a:pPr algn="ctr"/>
            <a:r>
              <a:rPr lang="fr-FR" sz="1200" dirty="0"/>
              <a:t>FA/FC</a:t>
            </a:r>
          </a:p>
          <a:p>
            <a:pPr algn="ctr"/>
            <a:r>
              <a:rPr lang="fr-FR" sz="1200" dirty="0"/>
              <a:t>UE CI</a:t>
            </a:r>
          </a:p>
          <a:p>
            <a:pPr algn="ctr"/>
            <a:r>
              <a:rPr lang="fr-FR" sz="1200" dirty="0"/>
              <a:t>ILO / </a:t>
            </a:r>
            <a:r>
              <a:rPr lang="fr-FR" sz="1200" dirty="0" err="1"/>
              <a:t>Equis</a:t>
            </a:r>
            <a:r>
              <a:rPr lang="fr-FR" sz="1200" dirty="0"/>
              <a:t> / Internationalisation</a:t>
            </a:r>
          </a:p>
          <a:p>
            <a:pPr algn="ctr"/>
            <a:r>
              <a:rPr lang="fr-FR" sz="1200" dirty="0"/>
              <a:t>Hybridation (multimodalité, synchrone, asynchrone, présentiel, distanciel)</a:t>
            </a:r>
          </a:p>
          <a:p>
            <a:pPr algn="ctr"/>
            <a:r>
              <a:rPr lang="fr-FR" sz="1200" dirty="0"/>
              <a:t>UE DDRS (</a:t>
            </a:r>
            <a:r>
              <a:rPr lang="fr-FR" sz="1200" dirty="0" err="1"/>
              <a:t>TEDs</a:t>
            </a:r>
            <a:r>
              <a:rPr lang="fr-FR" sz="1200" dirty="0"/>
              <a:t>)</a:t>
            </a:r>
          </a:p>
          <a:p>
            <a:pPr algn="ctr"/>
            <a:endParaRPr lang="fr-FR" sz="1200" dirty="0"/>
          </a:p>
        </p:txBody>
      </p:sp>
      <p:sp>
        <p:nvSpPr>
          <p:cNvPr id="4" name="Bulle narrative : ronde 3">
            <a:extLst>
              <a:ext uri="{FF2B5EF4-FFF2-40B4-BE49-F238E27FC236}">
                <a16:creationId xmlns:a16="http://schemas.microsoft.com/office/drawing/2014/main" id="{9F7C8A11-CC84-1F24-6C85-0772179DB86F}"/>
              </a:ext>
            </a:extLst>
          </p:cNvPr>
          <p:cNvSpPr/>
          <p:nvPr/>
        </p:nvSpPr>
        <p:spPr>
          <a:xfrm>
            <a:off x="5547624" y="3089093"/>
            <a:ext cx="1844948" cy="652914"/>
          </a:xfrm>
          <a:prstGeom prst="wedgeEllipseCallout">
            <a:avLst>
              <a:gd name="adj1" fmla="val 16636"/>
              <a:gd name="adj2" fmla="val -6149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900" dirty="0"/>
              <a:t>Comment garder une trace : enregistrement ? Où </a:t>
            </a:r>
            <a:r>
              <a:rPr lang="fr-FR" sz="700" dirty="0"/>
              <a:t>(P:\Transversal\PIFOR-PEDAGOGIE) </a:t>
            </a:r>
            <a:r>
              <a:rPr lang="fr-FR" sz="900" dirty="0"/>
              <a:t>?</a:t>
            </a:r>
          </a:p>
        </p:txBody>
      </p:sp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7A9F499B-567B-FF41-2DC7-C9B5A8C09483}"/>
              </a:ext>
            </a:extLst>
          </p:cNvPr>
          <p:cNvSpPr/>
          <p:nvPr/>
        </p:nvSpPr>
        <p:spPr>
          <a:xfrm>
            <a:off x="3465776" y="4650902"/>
            <a:ext cx="1844948" cy="455792"/>
          </a:xfrm>
          <a:prstGeom prst="wedgeRoundRectCallout">
            <a:avLst>
              <a:gd name="adj1" fmla="val -20452"/>
              <a:gd name="adj2" fmla="val -70216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900" dirty="0"/>
              <a:t>Info TSM =&gt; AIDE pour remplacer </a:t>
            </a:r>
            <a:r>
              <a:rPr lang="fr-FR" sz="900" dirty="0" err="1"/>
              <a:t>DigiTeam</a:t>
            </a:r>
            <a:r>
              <a:rPr lang="fr-FR" sz="900" dirty="0"/>
              <a:t> (focus sur IA) + Rédige sa charte pour IA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F10A8F2-B608-3264-B8B0-467348B54F10}"/>
              </a:ext>
            </a:extLst>
          </p:cNvPr>
          <p:cNvGrpSpPr/>
          <p:nvPr/>
        </p:nvGrpSpPr>
        <p:grpSpPr>
          <a:xfrm rot="20390951">
            <a:off x="1354262" y="3211626"/>
            <a:ext cx="3209717" cy="686941"/>
            <a:chOff x="4629149" y="2475843"/>
            <a:chExt cx="4556649" cy="916880"/>
          </a:xfrm>
        </p:grpSpPr>
        <p:sp>
          <p:nvSpPr>
            <p:cNvPr id="14" name="Flèche : droite à entaille 13">
              <a:extLst>
                <a:ext uri="{FF2B5EF4-FFF2-40B4-BE49-F238E27FC236}">
                  <a16:creationId xmlns:a16="http://schemas.microsoft.com/office/drawing/2014/main" id="{2CB194A3-9A78-7E93-7793-9CB3CB245CEC}"/>
                </a:ext>
              </a:extLst>
            </p:cNvPr>
            <p:cNvSpPr/>
            <p:nvPr/>
          </p:nvSpPr>
          <p:spPr>
            <a:xfrm rot="10800000">
              <a:off x="5540326" y="2475843"/>
              <a:ext cx="2689274" cy="916880"/>
            </a:xfrm>
            <a:prstGeom prst="notched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8D800D2-F04B-6115-D222-1D8A44CD64BD}"/>
                </a:ext>
              </a:extLst>
            </p:cNvPr>
            <p:cNvSpPr/>
            <p:nvPr/>
          </p:nvSpPr>
          <p:spPr>
            <a:xfrm>
              <a:off x="4629149" y="2644228"/>
              <a:ext cx="4556649" cy="53403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0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Action requise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433227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1675DB-F3E4-4E6C-FDA7-81C36141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71978"/>
            <a:ext cx="7200900" cy="1114425"/>
          </a:xfrm>
        </p:spPr>
        <p:txBody>
          <a:bodyPr/>
          <a:lstStyle/>
          <a:p>
            <a:r>
              <a:rPr lang="fr-FR" dirty="0"/>
              <a:t>Prochaine réunion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0F5D2D0-9DC0-439C-966D-23E847374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8700" y="813859"/>
            <a:ext cx="7200900" cy="1517861"/>
          </a:xfrm>
        </p:spPr>
        <p:txBody>
          <a:bodyPr/>
          <a:lstStyle/>
          <a:p>
            <a:r>
              <a:rPr lang="fr-FR" dirty="0"/>
              <a:t>Date</a:t>
            </a:r>
          </a:p>
          <a:p>
            <a:pPr lvl="1"/>
            <a:r>
              <a:rPr lang="fr-FR" dirty="0"/>
              <a:t>semaine du 22 juin </a:t>
            </a:r>
            <a:r>
              <a:rPr lang="fr-FR" dirty="0">
                <a:hlinkClick r:id="rId3"/>
              </a:rPr>
              <a:t>evento</a:t>
            </a:r>
            <a:endParaRPr lang="fr-FR" dirty="0"/>
          </a:p>
          <a:p>
            <a:r>
              <a:rPr lang="fr-FR" dirty="0"/>
              <a:t>Ordre du jour</a:t>
            </a:r>
          </a:p>
          <a:p>
            <a:pPr lvl="1"/>
            <a:r>
              <a:rPr lang="fr-FR" dirty="0"/>
              <a:t>Valider le poster</a:t>
            </a:r>
          </a:p>
          <a:p>
            <a:pPr lvl="1"/>
            <a:r>
              <a:rPr lang="fr-FR" dirty="0"/>
              <a:t>Enrichir agenda de la pédagogie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881E00A-A112-740D-F758-986A852D11C7}"/>
              </a:ext>
            </a:extLst>
          </p:cNvPr>
          <p:cNvGrpSpPr/>
          <p:nvPr/>
        </p:nvGrpSpPr>
        <p:grpSpPr>
          <a:xfrm>
            <a:off x="3194246" y="813859"/>
            <a:ext cx="4556649" cy="916880"/>
            <a:chOff x="4629150" y="2475843"/>
            <a:chExt cx="4556649" cy="916880"/>
          </a:xfrm>
        </p:grpSpPr>
        <p:sp>
          <p:nvSpPr>
            <p:cNvPr id="5" name="Flèche : droite à entaille 4">
              <a:extLst>
                <a:ext uri="{FF2B5EF4-FFF2-40B4-BE49-F238E27FC236}">
                  <a16:creationId xmlns:a16="http://schemas.microsoft.com/office/drawing/2014/main" id="{F633452F-9E25-85FD-5A1F-D47751BDAFA6}"/>
                </a:ext>
              </a:extLst>
            </p:cNvPr>
            <p:cNvSpPr/>
            <p:nvPr/>
          </p:nvSpPr>
          <p:spPr>
            <a:xfrm rot="10800000">
              <a:off x="5540326" y="2475843"/>
              <a:ext cx="2689274" cy="916880"/>
            </a:xfrm>
            <a:prstGeom prst="notchedRightArrow">
              <a:avLst/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9C4D790-C3BF-03B6-573B-679C6D0039A2}"/>
                </a:ext>
              </a:extLst>
            </p:cNvPr>
            <p:cNvSpPr/>
            <p:nvPr/>
          </p:nvSpPr>
          <p:spPr>
            <a:xfrm>
              <a:off x="4629150" y="2649636"/>
              <a:ext cx="4556649" cy="52322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800" b="1" cap="none" spc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Action requise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5450689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hèmeUTC2023">
  <a:themeElements>
    <a:clrScheme name="UTC">
      <a:dk1>
        <a:srgbClr val="DB0814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dra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noAutofit/>
      </a:bodyPr>
      <a:lstStyle>
        <a:defPPr algn="ctr">
          <a:defRPr sz="1600" b="1" dirty="0">
            <a:solidFill>
              <a:srgbClr val="E46C0A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oint_UTC_2023" id="{1E1AAFA6-CEE0-D948-A146-99CBB9C272C2}" vid="{4D2121E5-AB32-FA4A-8D63-A15D3A4CE2C0}"/>
    </a:ext>
  </a:extLst>
</a:theme>
</file>

<file path=ppt/theme/theme2.xml><?xml version="1.0" encoding="utf-8"?>
<a:theme xmlns:a="http://schemas.openxmlformats.org/drawingml/2006/main" name="1_ThèmeUTC2023">
  <a:themeElements>
    <a:clrScheme name="UTC">
      <a:dk1>
        <a:srgbClr val="DB0814"/>
      </a:dk1>
      <a:lt1>
        <a:srgbClr val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dra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noAutofit/>
      </a:bodyPr>
      <a:lstStyle>
        <a:defPPr algn="ctr">
          <a:defRPr sz="1600" b="1" dirty="0">
            <a:solidFill>
              <a:srgbClr val="E46C0A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oint_UTC_2023" id="{1E1AAFA6-CEE0-D948-A146-99CBB9C272C2}" vid="{1375AA85-EC08-B247-9AC5-64BF4757D786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PPoint_UTC_2023(3)</Template>
  <TotalTime>2153</TotalTime>
  <Words>783</Words>
  <Application>Microsoft Office PowerPoint</Application>
  <PresentationFormat>Affichage à l'écran (16:9)</PresentationFormat>
  <Paragraphs>103</Paragraphs>
  <Slides>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Arial</vt:lpstr>
      <vt:lpstr>Calibri</vt:lpstr>
      <vt:lpstr>Franklin Gothic Book</vt:lpstr>
      <vt:lpstr>Police système Courant</vt:lpstr>
      <vt:lpstr>Symbol</vt:lpstr>
      <vt:lpstr>Times New Roman</vt:lpstr>
      <vt:lpstr>Wingdings</vt:lpstr>
      <vt:lpstr>ThèmeUTC2023</vt:lpstr>
      <vt:lpstr>1_ThèmeUTC2023</vt:lpstr>
      <vt:lpstr>Réseau des accompagnateurs Compte-Rendu de réunion</vt:lpstr>
      <vt:lpstr>Agenda</vt:lpstr>
      <vt:lpstr>Bilan réseau</vt:lpstr>
      <vt:lpstr>Bilan réseau</vt:lpstr>
      <vt:lpstr>Journée pédagogie universitaire 03/07/2026, amphi Maury</vt:lpstr>
      <vt:lpstr>La force du réseau</vt:lpstr>
      <vt:lpstr>La force du réseau</vt:lpstr>
      <vt:lpstr>La force du réseau</vt:lpstr>
      <vt:lpstr>Prochaine réunion</vt:lpstr>
    </vt:vector>
  </TitlesOfParts>
  <Company>Universite Toulouse Capitole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Réseau des accompagnateurs Compte-Rendu de réunion</dc:title>
  <dc:creator>CELINE SAILLY</dc:creator>
  <cp:lastModifiedBy>CELINE SAILLY</cp:lastModifiedBy>
  <cp:revision>27</cp:revision>
  <dcterms:created xsi:type="dcterms:W3CDTF">2026-04-27T07:59:47Z</dcterms:created>
  <dcterms:modified xsi:type="dcterms:W3CDTF">2026-05-22T08:17:25Z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309C88C9-8367-4A8A-B097-BE33EA9416E6</vt:lpwstr>
  </property>
  <property fmtid="{D5CDD505-2E9C-101B-9397-08002B2CF9AE}" pid="3" name="ArticulatePath">
    <vt:lpwstr>CR_Réseau IP_20260520</vt:lpwstr>
  </property>
</Properties>
</file>